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73" r:id="rId6"/>
    <p:sldId id="284" r:id="rId7"/>
    <p:sldId id="274" r:id="rId8"/>
    <p:sldId id="285" r:id="rId9"/>
    <p:sldId id="286" r:id="rId10"/>
    <p:sldId id="287" r:id="rId11"/>
    <p:sldId id="288" r:id="rId12"/>
    <p:sldId id="265" r:id="rId13"/>
    <p:sldId id="263" r:id="rId14"/>
    <p:sldId id="281" r:id="rId15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000066"/>
    <a:srgbClr val="66FF33"/>
    <a:srgbClr val="FF66CC"/>
    <a:srgbClr val="FFFF00"/>
    <a:srgbClr val="66FFFF"/>
    <a:srgbClr val="FFCCFF"/>
    <a:srgbClr val="CCFFFF"/>
    <a:srgbClr val="FFFF99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90" d="100"/>
          <a:sy n="90" d="100"/>
        </p:scale>
        <p:origin x="624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'rev%'!$L$28</c:f>
              <c:strCache>
                <c:ptCount val="1"/>
                <c:pt idx="0">
                  <c:v>Dabbler</c:v>
                </c:pt>
              </c:strCache>
            </c:strRef>
          </c:tx>
          <c:spPr>
            <a:solidFill>
              <a:srgbClr val="5B9BD5"/>
            </a:solidFill>
            <a:ln w="25400">
              <a:noFill/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'rev%'!$M$27:$N$27</c:f>
              <c:strCache>
                <c:ptCount val="2"/>
                <c:pt idx="0">
                  <c:v>% Customers</c:v>
                </c:pt>
                <c:pt idx="1">
                  <c:v>% Revenue</c:v>
                </c:pt>
              </c:strCache>
            </c:strRef>
          </c:cat>
          <c:val>
            <c:numRef>
              <c:f>'rev%'!$M$28:$N$28</c:f>
              <c:numCache>
                <c:formatCode>0%</c:formatCode>
                <c:ptCount val="2"/>
                <c:pt idx="0">
                  <c:v>0.22852852852852854</c:v>
                </c:pt>
                <c:pt idx="1">
                  <c:v>5.1941196096658405E-2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32-41C6-9015-364B85AECB8A}"/>
            </c:ext>
          </c:extLst>
        </c:ser>
        <c:ser>
          <c:idx val="1"/>
          <c:order val="1"/>
          <c:tx>
            <c:strRef>
              <c:f>'rev%'!$L$29</c:f>
              <c:strCache>
                <c:ptCount val="1"/>
                <c:pt idx="0">
                  <c:v>Paper Lover</c:v>
                </c:pt>
              </c:strCache>
            </c:strRef>
          </c:tx>
          <c:spPr>
            <a:solidFill>
              <a:srgbClr val="ED7D31"/>
            </a:solidFill>
            <a:ln w="25400">
              <a:noFill/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'rev%'!$M$27:$N$27</c:f>
              <c:strCache>
                <c:ptCount val="2"/>
                <c:pt idx="0">
                  <c:v>% Customers</c:v>
                </c:pt>
                <c:pt idx="1">
                  <c:v>% Revenue</c:v>
                </c:pt>
              </c:strCache>
            </c:strRef>
          </c:cat>
          <c:val>
            <c:numRef>
              <c:f>'rev%'!$M$29:$N$29</c:f>
              <c:numCache>
                <c:formatCode>0%</c:formatCode>
                <c:ptCount val="2"/>
                <c:pt idx="0">
                  <c:v>0.2089089089089089</c:v>
                </c:pt>
                <c:pt idx="1">
                  <c:v>7.9264074355018144E-2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932-41C6-9015-364B85AECB8A}"/>
            </c:ext>
          </c:extLst>
        </c:ser>
        <c:ser>
          <c:idx val="2"/>
          <c:order val="2"/>
          <c:tx>
            <c:strRef>
              <c:f>'rev%'!$L$30</c:f>
              <c:strCache>
                <c:ptCount val="1"/>
                <c:pt idx="0">
                  <c:v>Needle Lover</c:v>
                </c:pt>
              </c:strCache>
            </c:strRef>
          </c:tx>
          <c:spPr>
            <a:solidFill>
              <a:srgbClr val="A5A5A5"/>
            </a:solidFill>
            <a:ln w="25400">
              <a:noFill/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'rev%'!$M$27:$N$27</c:f>
              <c:strCache>
                <c:ptCount val="2"/>
                <c:pt idx="0">
                  <c:v>% Customers</c:v>
                </c:pt>
                <c:pt idx="1">
                  <c:v>% Revenue</c:v>
                </c:pt>
              </c:strCache>
            </c:strRef>
          </c:cat>
          <c:val>
            <c:numRef>
              <c:f>'rev%'!$M$30:$N$30</c:f>
              <c:numCache>
                <c:formatCode>0%</c:formatCode>
                <c:ptCount val="2"/>
                <c:pt idx="0">
                  <c:v>0.13183183183183184</c:v>
                </c:pt>
                <c:pt idx="1">
                  <c:v>0.11159745751130216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932-41C6-9015-364B85AECB8A}"/>
            </c:ext>
          </c:extLst>
        </c:ser>
        <c:ser>
          <c:idx val="3"/>
          <c:order val="3"/>
          <c:tx>
            <c:strRef>
              <c:f>'rev%'!$L$31</c:f>
              <c:strCache>
                <c:ptCount val="1"/>
                <c:pt idx="0">
                  <c:v>HomeDecorator</c:v>
                </c:pt>
              </c:strCache>
            </c:strRef>
          </c:tx>
          <c:spPr>
            <a:solidFill>
              <a:srgbClr val="FFC000"/>
            </a:solidFill>
            <a:ln w="25400">
              <a:noFill/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'rev%'!$M$27:$N$27</c:f>
              <c:strCache>
                <c:ptCount val="2"/>
                <c:pt idx="0">
                  <c:v>% Customers</c:v>
                </c:pt>
                <c:pt idx="1">
                  <c:v>% Revenue</c:v>
                </c:pt>
              </c:strCache>
            </c:strRef>
          </c:cat>
          <c:val>
            <c:numRef>
              <c:f>'rev%'!$M$31:$N$31</c:f>
              <c:numCache>
                <c:formatCode>0%</c:formatCode>
                <c:ptCount val="2"/>
                <c:pt idx="0">
                  <c:v>0.12282282282282282</c:v>
                </c:pt>
                <c:pt idx="1">
                  <c:v>5.2105271084669731E-2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932-41C6-9015-364B85AECB8A}"/>
            </c:ext>
          </c:extLst>
        </c:ser>
        <c:ser>
          <c:idx val="4"/>
          <c:order val="4"/>
          <c:tx>
            <c:strRef>
              <c:f>'rev%'!$L$32</c:f>
              <c:strCache>
                <c:ptCount val="1"/>
                <c:pt idx="0">
                  <c:v>Crafter</c:v>
                </c:pt>
              </c:strCache>
            </c:strRef>
          </c:tx>
          <c:spPr>
            <a:solidFill>
              <a:srgbClr val="4472C4"/>
            </a:solidFill>
            <a:ln w="25400">
              <a:noFill/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'rev%'!$M$27:$N$27</c:f>
              <c:strCache>
                <c:ptCount val="2"/>
                <c:pt idx="0">
                  <c:v>% Customers</c:v>
                </c:pt>
                <c:pt idx="1">
                  <c:v>% Revenue</c:v>
                </c:pt>
              </c:strCache>
            </c:strRef>
          </c:cat>
          <c:val>
            <c:numRef>
              <c:f>'rev%'!$M$32:$N$32</c:f>
              <c:numCache>
                <c:formatCode>0%</c:formatCode>
                <c:ptCount val="2"/>
                <c:pt idx="0">
                  <c:v>0.12242242242242242</c:v>
                </c:pt>
                <c:pt idx="1">
                  <c:v>0.22005851258095799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32-41C6-9015-364B85AECB8A}"/>
            </c:ext>
          </c:extLst>
        </c:ser>
        <c:ser>
          <c:idx val="5"/>
          <c:order val="5"/>
          <c:tx>
            <c:strRef>
              <c:f>'rev%'!$L$33</c:f>
              <c:strCache>
                <c:ptCount val="1"/>
                <c:pt idx="0">
                  <c:v>Sewer &amp; Quilter</c:v>
                </c:pt>
              </c:strCache>
            </c:strRef>
          </c:tx>
          <c:spPr>
            <a:solidFill>
              <a:srgbClr val="70AD47"/>
            </a:solidFill>
            <a:ln w="25400">
              <a:noFill/>
            </a:ln>
          </c:spPr>
          <c:invertIfNegative val="0"/>
          <c:dLbls>
            <c:spPr>
              <a:noFill/>
              <a:ln w="25400">
                <a:noFill/>
              </a:ln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'rev%'!$M$27:$N$27</c:f>
              <c:strCache>
                <c:ptCount val="2"/>
                <c:pt idx="0">
                  <c:v>% Customers</c:v>
                </c:pt>
                <c:pt idx="1">
                  <c:v>% Revenue</c:v>
                </c:pt>
              </c:strCache>
            </c:strRef>
          </c:cat>
          <c:val>
            <c:numRef>
              <c:f>'rev%'!$M$33:$N$33</c:f>
              <c:numCache>
                <c:formatCode>0%</c:formatCode>
                <c:ptCount val="2"/>
                <c:pt idx="0">
                  <c:v>0.12032032032032032</c:v>
                </c:pt>
                <c:pt idx="1">
                  <c:v>0.16935030112407706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932-41C6-9015-364B85AECB8A}"/>
            </c:ext>
          </c:extLst>
        </c:ser>
        <c:ser>
          <c:idx val="6"/>
          <c:order val="6"/>
          <c:tx>
            <c:strRef>
              <c:f>'rev%'!$L$34</c:f>
              <c:strCache>
                <c:ptCount val="1"/>
                <c:pt idx="0">
                  <c:v>Premier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 w="25400">
                <a:noFill/>
              </a:ln>
            </c:spPr>
            <c:txPr>
              <a:bodyPr rot="0" vert="horz"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'rev%'!$M$27:$N$27</c:f>
              <c:strCache>
                <c:ptCount val="2"/>
                <c:pt idx="0">
                  <c:v>% Customers</c:v>
                </c:pt>
                <c:pt idx="1">
                  <c:v>% Revenue</c:v>
                </c:pt>
              </c:strCache>
            </c:strRef>
          </c:cat>
          <c:val>
            <c:numRef>
              <c:f>'rev%'!$M$34:$N$34</c:f>
              <c:numCache>
                <c:formatCode>0%</c:formatCode>
                <c:ptCount val="2"/>
                <c:pt idx="0">
                  <c:v>6.516516516516517E-2</c:v>
                </c:pt>
                <c:pt idx="1">
                  <c:v>0.31568318724731659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932-41C6-9015-364B85AECB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52033024"/>
        <c:axId val="1"/>
      </c:barChart>
      <c:catAx>
        <c:axId val="25203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ln w="6350">
            <a:noFill/>
          </a:ln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52033024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ayout/>
      <c:overlay val="0"/>
      <c:spPr>
        <a:noFill/>
        <a:ln w="25400">
          <a:noFill/>
        </a:ln>
      </c:spPr>
      <c:txPr>
        <a:bodyPr rot="0" vert="horz"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Financial!$B$11</c:f>
              <c:strCache>
                <c:ptCount val="1"/>
                <c:pt idx="0">
                  <c:v>Current 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Financial!$A$12:$A$18</c:f>
              <c:strCache>
                <c:ptCount val="7"/>
                <c:pt idx="0">
                  <c:v>Dabbler</c:v>
                </c:pt>
                <c:pt idx="1">
                  <c:v>Paper Lover</c:v>
                </c:pt>
                <c:pt idx="2">
                  <c:v>Needle Lover</c:v>
                </c:pt>
                <c:pt idx="3">
                  <c:v>HomeDecorator</c:v>
                </c:pt>
                <c:pt idx="4">
                  <c:v>Crafter</c:v>
                </c:pt>
                <c:pt idx="5">
                  <c:v>Sewer &amp; Quilter</c:v>
                </c:pt>
                <c:pt idx="6">
                  <c:v>Premier</c:v>
                </c:pt>
              </c:strCache>
            </c:strRef>
          </c:cat>
          <c:val>
            <c:numRef>
              <c:f>Financial!$B$12:$B$18</c:f>
              <c:numCache>
                <c:formatCode>"$"#,##0</c:formatCode>
                <c:ptCount val="7"/>
                <c:pt idx="0">
                  <c:v>85666.97</c:v>
                </c:pt>
                <c:pt idx="1">
                  <c:v>130730.78</c:v>
                </c:pt>
                <c:pt idx="2">
                  <c:v>184058.45</c:v>
                </c:pt>
                <c:pt idx="3">
                  <c:v>85937.58</c:v>
                </c:pt>
                <c:pt idx="4">
                  <c:v>362944.01</c:v>
                </c:pt>
                <c:pt idx="5">
                  <c:v>279310.61</c:v>
                </c:pt>
                <c:pt idx="6">
                  <c:v>520658.44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A9-4B1F-8831-9A9167ACE600}"/>
            </c:ext>
          </c:extLst>
        </c:ser>
        <c:ser>
          <c:idx val="1"/>
          <c:order val="1"/>
          <c:tx>
            <c:strRef>
              <c:f>Financial!$C$11</c:f>
              <c:strCache>
                <c:ptCount val="1"/>
                <c:pt idx="0">
                  <c:v>New Revenue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Financial!$A$12:$A$18</c:f>
              <c:strCache>
                <c:ptCount val="7"/>
                <c:pt idx="0">
                  <c:v>Dabbler</c:v>
                </c:pt>
                <c:pt idx="1">
                  <c:v>Paper Lover</c:v>
                </c:pt>
                <c:pt idx="2">
                  <c:v>Needle Lover</c:v>
                </c:pt>
                <c:pt idx="3">
                  <c:v>HomeDecorator</c:v>
                </c:pt>
                <c:pt idx="4">
                  <c:v>Crafter</c:v>
                </c:pt>
                <c:pt idx="5">
                  <c:v>Sewer &amp; Quilter</c:v>
                </c:pt>
                <c:pt idx="6">
                  <c:v>Premier</c:v>
                </c:pt>
              </c:strCache>
            </c:strRef>
          </c:cat>
          <c:val>
            <c:numRef>
              <c:f>Financial!$C$12:$C$18</c:f>
              <c:numCache>
                <c:formatCode>"$"#,##0</c:formatCode>
                <c:ptCount val="7"/>
                <c:pt idx="0">
                  <c:v>96551.77770559043</c:v>
                </c:pt>
                <c:pt idx="1">
                  <c:v>144072.86169770706</c:v>
                </c:pt>
                <c:pt idx="2">
                  <c:v>214090.39259378426</c:v>
                </c:pt>
                <c:pt idx="3">
                  <c:v>95685.396376560471</c:v>
                </c:pt>
                <c:pt idx="4">
                  <c:v>401807.20050926087</c:v>
                </c:pt>
                <c:pt idx="5">
                  <c:v>310743.98734056373</c:v>
                </c:pt>
                <c:pt idx="6">
                  <c:v>540586.56457913073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A9-4B1F-8831-9A9167ACE60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42080672"/>
        <c:axId val="342080256"/>
      </c:barChart>
      <c:catAx>
        <c:axId val="342080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2080256"/>
        <c:crosses val="autoZero"/>
        <c:auto val="1"/>
        <c:lblAlgn val="ctr"/>
        <c:lblOffset val="100"/>
        <c:noMultiLvlLbl val="0"/>
      </c:catAx>
      <c:valAx>
        <c:axId val="342080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2080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4587DD8-2F10-4797-B61F-3BE74CE7BA99}" type="datetimeFigureOut">
              <a:rPr lang="en-US" smtClean="0"/>
              <a:t>9/22/2017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4F21C7B-7857-48DB-886E-BD02195A3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09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noAutofit/>
          </a:bodyPr>
          <a:lstStyle/>
          <a:p>
            <a:pPr>
              <a:buClr>
                <a:schemeClr val="dk1"/>
              </a:buClr>
            </a:pPr>
            <a:endParaRPr/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9051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noAutofit/>
          </a:bodyPr>
          <a:lstStyle/>
          <a:p>
            <a:pPr>
              <a:buClr>
                <a:schemeClr val="dk1"/>
              </a:buClr>
            </a:pPr>
            <a:endParaRPr/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163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noAutofit/>
          </a:bodyPr>
          <a:lstStyle/>
          <a:p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2203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noAutofit/>
          </a:bodyPr>
          <a:lstStyle/>
          <a:p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8807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noAutofit/>
          </a:bodyPr>
          <a:lstStyle/>
          <a:p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048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noAutofit/>
          </a:bodyPr>
          <a:lstStyle/>
          <a:p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41504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701041" y="4415790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noAutofit/>
          </a:bodyPr>
          <a:lstStyle/>
          <a:p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6107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noAutofit/>
          </a:bodyPr>
          <a:lstStyle/>
          <a:p>
            <a:endParaRPr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9059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95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547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31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0370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54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67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54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085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32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93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602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83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667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23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20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79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66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556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A422C-EEF3-4B63-9514-C9E743F9F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Case2: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Fabric &amp; craft </a:t>
            </a:r>
            <a:r>
              <a:rPr lang="en-US" altLang="zh-TW" dirty="0"/>
              <a:t>store</a:t>
            </a:r>
            <a:endParaRPr lang="zh-TW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AC42D-544E-47C9-967A-021312AEE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9236" y="3874248"/>
            <a:ext cx="7500732" cy="1072321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Yu-Min Wang</a:t>
            </a:r>
          </a:p>
          <a:p>
            <a:r>
              <a:rPr lang="en-US" altLang="zh-TW" dirty="0"/>
              <a:t>Fall 2017</a:t>
            </a:r>
          </a:p>
          <a:p>
            <a:r>
              <a:rPr lang="en-US" altLang="zh-TW" dirty="0"/>
              <a:t>MKT 6v99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57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493059"/>
            <a:ext cx="6377940" cy="112955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Segment strategy 6 – </a:t>
            </a:r>
            <a:br>
              <a:rPr lang="en-US" altLang="zh-TW" dirty="0" smtClean="0"/>
            </a:br>
            <a:r>
              <a:rPr lang="en-US" altLang="zh-TW" dirty="0" smtClean="0"/>
              <a:t>Sewer &amp; Quilter</a:t>
            </a:r>
            <a:endParaRPr lang="zh-TW" altLang="en-US" dirty="0"/>
          </a:p>
        </p:txBody>
      </p:sp>
      <p:sp>
        <p:nvSpPr>
          <p:cNvPr id="13" name="Shape 235"/>
          <p:cNvSpPr txBox="1">
            <a:spLocks/>
          </p:cNvSpPr>
          <p:nvPr/>
        </p:nvSpPr>
        <p:spPr>
          <a:xfrm>
            <a:off x="858845" y="2731759"/>
            <a:ext cx="7189470" cy="316237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/>
              <a:t>Average Contribution Segment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12% of customers with 17% of revenue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Spend zero 2 product categories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Highest spend share in sew (18%) and quilt (18%) </a:t>
            </a:r>
          </a:p>
          <a:p>
            <a:pPr marL="216694" indent="-216694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/>
              <a:t>Suggested product target - </a:t>
            </a:r>
            <a:r>
              <a:rPr lang="en-US" sz="2000" b="1" dirty="0" smtClean="0">
                <a:solidFill>
                  <a:srgbClr val="FF0000"/>
                </a:solidFill>
              </a:rPr>
              <a:t>Sew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Inelastic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Increase net price by 50% </a:t>
            </a:r>
            <a:r>
              <a:rPr lang="en-US" sz="1400" dirty="0" smtClean="0">
                <a:sym typeface="Wingdings" panose="05000000000000000000" pitchFamily="2" charset="2"/>
              </a:rPr>
              <a:t> Revenue will increase by </a:t>
            </a:r>
            <a:r>
              <a:rPr 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$21,146</a:t>
            </a:r>
            <a:endParaRPr lang="en-US" sz="1400" dirty="0" smtClean="0">
              <a:solidFill>
                <a:srgbClr val="FF0000"/>
              </a:solidFill>
            </a:endParaRPr>
          </a:p>
          <a:p>
            <a:pPr marL="216694" indent="-216694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/>
              <a:t>Suggested vehicle – </a:t>
            </a:r>
            <a:r>
              <a:rPr lang="en-US" sz="2000" b="1" dirty="0" smtClean="0">
                <a:solidFill>
                  <a:srgbClr val="FF0000"/>
                </a:solidFill>
              </a:rPr>
              <a:t>Mail</a:t>
            </a:r>
            <a:endParaRPr lang="en-US" sz="2000" dirty="0">
              <a:solidFill>
                <a:srgbClr val="FF0000"/>
              </a:solidFill>
            </a:endParaRP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Increase 15 Mail </a:t>
            </a:r>
            <a:r>
              <a:rPr lang="en-US" sz="1400" dirty="0"/>
              <a:t>for each customer </a:t>
            </a:r>
            <a:r>
              <a:rPr lang="en-US" sz="1400" dirty="0">
                <a:sym typeface="Wingdings" panose="05000000000000000000" pitchFamily="2" charset="2"/>
              </a:rPr>
              <a:t> Revenue will increase by </a:t>
            </a:r>
            <a:r>
              <a:rPr 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$10,288</a:t>
            </a:r>
            <a:endParaRPr lang="en-US" sz="1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14313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rgbClr val="FF0000"/>
                </a:solidFill>
              </a:rPr>
              <a:t>Total revenue increase = $31,433 (11%)</a:t>
            </a:r>
          </a:p>
          <a:p>
            <a:pPr marL="0" indent="-52388">
              <a:spcBef>
                <a:spcPts val="0"/>
              </a:spcBef>
              <a:buClr>
                <a:schemeClr val="dk1"/>
              </a:buClr>
              <a:buSzPct val="61111"/>
              <a:buFont typeface="Arial" panose="020B0604020202020204" pitchFamily="34" charset="0"/>
              <a:buNone/>
            </a:pPr>
            <a:endParaRPr lang="en-US" sz="2000" b="1" dirty="0" smtClean="0"/>
          </a:p>
          <a:p>
            <a:pPr marL="0" indent="-52388">
              <a:spcBef>
                <a:spcPts val="0"/>
              </a:spcBef>
              <a:buClr>
                <a:schemeClr val="dk1"/>
              </a:buClr>
              <a:buSzPct val="61111"/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4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531" y="1920323"/>
            <a:ext cx="1893810" cy="2560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0905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493059"/>
            <a:ext cx="6377940" cy="112955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Segment strategy 7 – </a:t>
            </a:r>
            <a:br>
              <a:rPr lang="en-US" altLang="zh-TW" dirty="0" smtClean="0"/>
            </a:br>
            <a:r>
              <a:rPr lang="en-US" altLang="zh-TW" dirty="0" smtClean="0"/>
              <a:t>Premier</a:t>
            </a:r>
            <a:endParaRPr lang="zh-TW" altLang="en-US" dirty="0"/>
          </a:p>
        </p:txBody>
      </p:sp>
      <p:sp>
        <p:nvSpPr>
          <p:cNvPr id="13" name="Shape 235"/>
          <p:cNvSpPr txBox="1">
            <a:spLocks/>
          </p:cNvSpPr>
          <p:nvPr/>
        </p:nvSpPr>
        <p:spPr>
          <a:xfrm>
            <a:off x="869477" y="2747302"/>
            <a:ext cx="7189470" cy="316237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/>
              <a:t>Best Contribution Segment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/>
              <a:t>7</a:t>
            </a:r>
            <a:r>
              <a:rPr lang="en-US" sz="1400" dirty="0" smtClean="0"/>
              <a:t>% of customers with 32% of revenue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Spend money on every product category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No highest spend share in each category </a:t>
            </a:r>
          </a:p>
          <a:p>
            <a:pPr marL="216694" indent="-216694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/>
              <a:t>Suggested product target - </a:t>
            </a:r>
            <a:r>
              <a:rPr lang="en-US" sz="2000" b="1" dirty="0" smtClean="0">
                <a:solidFill>
                  <a:srgbClr val="FF0000"/>
                </a:solidFill>
              </a:rPr>
              <a:t>Quilt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Inelastic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Increase net price by 50% </a:t>
            </a:r>
            <a:r>
              <a:rPr lang="en-US" sz="1400" dirty="0" smtClean="0">
                <a:sym typeface="Wingdings" panose="05000000000000000000" pitchFamily="2" charset="2"/>
              </a:rPr>
              <a:t> Revenue will increase by </a:t>
            </a:r>
            <a:r>
              <a:rPr 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$15,204</a:t>
            </a:r>
            <a:endParaRPr lang="en-US" sz="1400" dirty="0" smtClean="0">
              <a:solidFill>
                <a:srgbClr val="FF0000"/>
              </a:solidFill>
            </a:endParaRPr>
          </a:p>
          <a:p>
            <a:pPr marL="216694" indent="-216694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/>
              <a:t>Suggested vehicle – </a:t>
            </a:r>
            <a:r>
              <a:rPr lang="en-US" sz="2000" b="1" dirty="0" smtClean="0">
                <a:solidFill>
                  <a:srgbClr val="FF0000"/>
                </a:solidFill>
              </a:rPr>
              <a:t>Mail</a:t>
            </a:r>
            <a:endParaRPr lang="en-US" sz="2000" dirty="0">
              <a:solidFill>
                <a:srgbClr val="FF0000"/>
              </a:solidFill>
            </a:endParaRP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Increase 20 Mail </a:t>
            </a:r>
            <a:r>
              <a:rPr lang="en-US" sz="1400" dirty="0"/>
              <a:t>for each customer </a:t>
            </a:r>
            <a:r>
              <a:rPr lang="en-US" sz="1400" dirty="0">
                <a:sym typeface="Wingdings" panose="05000000000000000000" pitchFamily="2" charset="2"/>
              </a:rPr>
              <a:t> Revenue will increase by </a:t>
            </a:r>
            <a:r>
              <a:rPr 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$4,724</a:t>
            </a:r>
            <a:endParaRPr lang="en-US" sz="1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14313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rgbClr val="FF0000"/>
                </a:solidFill>
              </a:rPr>
              <a:t>Total revenue increase = $19,928 (4%)</a:t>
            </a:r>
          </a:p>
          <a:p>
            <a:pPr marL="0" indent="-52388">
              <a:spcBef>
                <a:spcPts val="0"/>
              </a:spcBef>
              <a:buClr>
                <a:schemeClr val="dk1"/>
              </a:buClr>
              <a:buSzPct val="61111"/>
              <a:buFont typeface="Arial" panose="020B0604020202020204" pitchFamily="34" charset="0"/>
              <a:buNone/>
            </a:pPr>
            <a:endParaRPr lang="en-US" sz="2000" b="1" dirty="0" smtClean="0"/>
          </a:p>
          <a:p>
            <a:pPr marL="0" indent="-52388">
              <a:spcBef>
                <a:spcPts val="0"/>
              </a:spcBef>
              <a:buClr>
                <a:schemeClr val="dk1"/>
              </a:buClr>
              <a:buSzPct val="61111"/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4" name="Shape 340" descr="Image result for quilt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5851" y="2336964"/>
            <a:ext cx="2859310" cy="16174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986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8" y="92110"/>
            <a:ext cx="6377940" cy="1293028"/>
          </a:xfrm>
        </p:spPr>
        <p:txBody>
          <a:bodyPr/>
          <a:lstStyle/>
          <a:p>
            <a:r>
              <a:rPr lang="en-US" altLang="zh-TW" dirty="0" smtClean="0"/>
              <a:t>Test plan</a:t>
            </a:r>
            <a:endParaRPr lang="zh-TW" altLang="en-US" dirty="0"/>
          </a:p>
        </p:txBody>
      </p:sp>
      <p:graphicFrame>
        <p:nvGraphicFramePr>
          <p:cNvPr id="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794145"/>
              </p:ext>
            </p:extLst>
          </p:nvPr>
        </p:nvGraphicFramePr>
        <p:xfrm>
          <a:off x="574158" y="1385138"/>
          <a:ext cx="8144540" cy="4833951"/>
        </p:xfrm>
        <a:graphic>
          <a:graphicData uri="http://schemas.openxmlformats.org/drawingml/2006/table">
            <a:tbl>
              <a:tblPr/>
              <a:tblGrid>
                <a:gridCol w="1711842">
                  <a:extLst>
                    <a:ext uri="{9D8B030D-6E8A-4147-A177-3AD203B41FA5}">
                      <a16:colId xmlns:a16="http://schemas.microsoft.com/office/drawing/2014/main" val="3335711309"/>
                    </a:ext>
                  </a:extLst>
                </a:gridCol>
                <a:gridCol w="6432698">
                  <a:extLst>
                    <a:ext uri="{9D8B030D-6E8A-4147-A177-3AD203B41FA5}">
                      <a16:colId xmlns:a16="http://schemas.microsoft.com/office/drawing/2014/main" val="2824860051"/>
                    </a:ext>
                  </a:extLst>
                </a:gridCol>
              </a:tblGrid>
              <a:tr h="702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Dabbler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‘Other’ net price up 10% (90 days) </a:t>
                      </a:r>
                      <a:r>
                        <a:rPr kumimoji="1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sym typeface="Wingdings" panose="05000000000000000000" pitchFamily="2" charset="2"/>
                        </a:rPr>
                        <a:t> 30% (90 days)  50%. SMS up 8 in 180 days</a:t>
                      </a:r>
                      <a:endParaRPr kumimoji="1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4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736013"/>
                  </a:ext>
                </a:extLst>
              </a:tr>
              <a:tr h="6911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Paper Lover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‘Paper’ net price up 10% (90 days) </a:t>
                      </a:r>
                      <a:r>
                        <a:rPr kumimoji="1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sym typeface="Wingdings" panose="05000000000000000000" pitchFamily="2" charset="2"/>
                        </a:rPr>
                        <a:t> 30% (90 days)  50%. Mail up 10 in 180 days</a:t>
                      </a:r>
                      <a:endParaRPr kumimoji="1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4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367181"/>
                  </a:ext>
                </a:extLst>
              </a:tr>
              <a:tr h="65921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Needle Lover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‘Needle’ net price up 10% (90 days) </a:t>
                      </a:r>
                      <a:r>
                        <a:rPr kumimoji="1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sym typeface="Wingdings" panose="05000000000000000000" pitchFamily="2" charset="2"/>
                        </a:rPr>
                        <a:t> 30% (90 days)  50%. Email up 20 in 180 days, Mail up 10 in 180 days</a:t>
                      </a:r>
                      <a:endParaRPr kumimoji="1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4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311053"/>
                  </a:ext>
                </a:extLst>
              </a:tr>
              <a:tr h="6708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Home Decorator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‘</a:t>
                      </a:r>
                      <a:r>
                        <a:rPr kumimoji="1" lang="en-US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Homedec</a:t>
                      </a:r>
                      <a:r>
                        <a:rPr kumimoji="1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’ </a:t>
                      </a:r>
                      <a:r>
                        <a:rPr kumimoji="1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net price up 10% (90 days) </a:t>
                      </a:r>
                      <a:r>
                        <a:rPr kumimoji="1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sym typeface="Wingdings" panose="05000000000000000000" pitchFamily="2" charset="2"/>
                        </a:rPr>
                        <a:t> 30% (90 days)  50%.  SMS up 10 in 180 days</a:t>
                      </a:r>
                      <a:endParaRPr kumimoji="1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4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65465"/>
                  </a:ext>
                </a:extLst>
              </a:tr>
              <a:tr h="6708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Crafter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‘Other’ net price up 10% (90 days) </a:t>
                      </a:r>
                      <a:r>
                        <a:rPr kumimoji="1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sym typeface="Wingdings" panose="05000000000000000000" pitchFamily="2" charset="2"/>
                        </a:rPr>
                        <a:t> 30% (90 days)  50%.  Mail up 10 in 180 days</a:t>
                      </a:r>
                      <a:endParaRPr kumimoji="1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4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798525"/>
                  </a:ext>
                </a:extLst>
              </a:tr>
              <a:tr h="6708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Sewer &amp; Quilter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‘Sew’ net price up 10% (90 days) </a:t>
                      </a:r>
                      <a:r>
                        <a:rPr kumimoji="1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sym typeface="Wingdings" panose="05000000000000000000" pitchFamily="2" charset="2"/>
                        </a:rPr>
                        <a:t> 30% (90 days)  50%.  Mail up 15 in 180 days</a:t>
                      </a:r>
                      <a:endParaRPr kumimoji="1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4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963695"/>
                  </a:ext>
                </a:extLst>
              </a:tr>
              <a:tr h="6665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Premier</a:t>
                      </a:r>
                    </a:p>
                  </a:txBody>
                  <a:tcPr horzOverflow="overflow">
                    <a:lnL w="5715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</a:rPr>
                        <a:t>‘Quilt’ net price up 10% (90 days) </a:t>
                      </a:r>
                      <a:r>
                        <a:rPr kumimoji="1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新細明體" panose="02020500000000000000" pitchFamily="18" charset="-120"/>
                          <a:sym typeface="Wingdings" panose="05000000000000000000" pitchFamily="2" charset="2"/>
                        </a:rPr>
                        <a:t> 30% (90 days)  50%.  Mail up 20 in 180 days</a:t>
                      </a:r>
                      <a:endParaRPr kumimoji="1" lang="en-US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99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4E4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788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60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485515"/>
            <a:ext cx="6377940" cy="1293028"/>
          </a:xfrm>
        </p:spPr>
        <p:txBody>
          <a:bodyPr/>
          <a:lstStyle/>
          <a:p>
            <a:r>
              <a:rPr lang="en-US" altLang="zh-TW" dirty="0" smtClean="0"/>
              <a:t>Revenue increase by segment</a:t>
            </a:r>
            <a:endParaRPr lang="zh-TW" altLang="en-US" dirty="0"/>
          </a:p>
        </p:txBody>
      </p:sp>
      <p:graphicFrame>
        <p:nvGraphicFramePr>
          <p:cNvPr id="34" name="Char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0700071"/>
              </p:ext>
            </p:extLst>
          </p:nvPr>
        </p:nvGraphicFramePr>
        <p:xfrm>
          <a:off x="202019" y="2323821"/>
          <a:ext cx="8539218" cy="3805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74518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34453" y="100985"/>
            <a:ext cx="6377940" cy="1293028"/>
          </a:xfrm>
        </p:spPr>
        <p:txBody>
          <a:bodyPr/>
          <a:lstStyle/>
          <a:p>
            <a:r>
              <a:rPr lang="en-US" dirty="0" smtClean="0"/>
              <a:t>Financial implication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718655"/>
              </p:ext>
            </p:extLst>
          </p:nvPr>
        </p:nvGraphicFramePr>
        <p:xfrm>
          <a:off x="552892" y="2285998"/>
          <a:ext cx="8325294" cy="32004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0622">
                  <a:extLst>
                    <a:ext uri="{9D8B030D-6E8A-4147-A177-3AD203B41FA5}">
                      <a16:colId xmlns:a16="http://schemas.microsoft.com/office/drawing/2014/main" val="4250788266"/>
                    </a:ext>
                  </a:extLst>
                </a:gridCol>
                <a:gridCol w="1240801">
                  <a:extLst>
                    <a:ext uri="{9D8B030D-6E8A-4147-A177-3AD203B41FA5}">
                      <a16:colId xmlns:a16="http://schemas.microsoft.com/office/drawing/2014/main" val="1757538948"/>
                    </a:ext>
                  </a:extLst>
                </a:gridCol>
                <a:gridCol w="1594884">
                  <a:extLst>
                    <a:ext uri="{9D8B030D-6E8A-4147-A177-3AD203B41FA5}">
                      <a16:colId xmlns:a16="http://schemas.microsoft.com/office/drawing/2014/main" val="3107201651"/>
                    </a:ext>
                  </a:extLst>
                </a:gridCol>
                <a:gridCol w="1350335">
                  <a:extLst>
                    <a:ext uri="{9D8B030D-6E8A-4147-A177-3AD203B41FA5}">
                      <a16:colId xmlns:a16="http://schemas.microsoft.com/office/drawing/2014/main" val="425253485"/>
                    </a:ext>
                  </a:extLst>
                </a:gridCol>
                <a:gridCol w="1265275">
                  <a:extLst>
                    <a:ext uri="{9D8B030D-6E8A-4147-A177-3AD203B41FA5}">
                      <a16:colId xmlns:a16="http://schemas.microsoft.com/office/drawing/2014/main" val="1616857873"/>
                    </a:ext>
                  </a:extLst>
                </a:gridCol>
                <a:gridCol w="1233377">
                  <a:extLst>
                    <a:ext uri="{9D8B030D-6E8A-4147-A177-3AD203B41FA5}">
                      <a16:colId xmlns:a16="http://schemas.microsoft.com/office/drawing/2014/main" val="3821023034"/>
                    </a:ext>
                  </a:extLst>
                </a:gridCol>
              </a:tblGrid>
              <a:tr h="5407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 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Current Revenue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Impact of Price Change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Impact of Marcom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</a:rPr>
                        <a:t>New Revenue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% Change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31028372"/>
                  </a:ext>
                </a:extLst>
              </a:tr>
              <a:tr h="3072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effectLst/>
                        </a:rPr>
                        <a:t>Dabbler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$85,667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$9,538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$1,347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$96,552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</a:rPr>
                        <a:t>13%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37026"/>
                  </a:ext>
                </a:extLst>
              </a:tr>
              <a:tr h="3072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effectLst/>
                        </a:rPr>
                        <a:t>Paper Lover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$130,731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$5,352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$7,990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$144,073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</a:rPr>
                        <a:t>10%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407844"/>
                  </a:ext>
                </a:extLst>
              </a:tr>
              <a:tr h="3072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effectLst/>
                        </a:rPr>
                        <a:t>Needle Lover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$184,058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$13,387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$16,645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$214,090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</a:rPr>
                        <a:t>16%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16363"/>
                  </a:ext>
                </a:extLst>
              </a:tr>
              <a:tr h="3343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 err="1">
                          <a:effectLst/>
                        </a:rPr>
                        <a:t>HomeDecorator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$85,938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$8,009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$1,739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$95,685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</a:rPr>
                        <a:t>11%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123467"/>
                  </a:ext>
                </a:extLst>
              </a:tr>
              <a:tr h="3072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effectLst/>
                        </a:rPr>
                        <a:t>Crafter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$362,944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$30,324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$8,540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$401,807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</a:rPr>
                        <a:t>11%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235297"/>
                  </a:ext>
                </a:extLst>
              </a:tr>
              <a:tr h="3072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effectLst/>
                        </a:rPr>
                        <a:t>Sewer &amp; Quilter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$279,311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$21,146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$10,288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$310,744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</a:rPr>
                        <a:t>11%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2983510"/>
                  </a:ext>
                </a:extLst>
              </a:tr>
              <a:tr h="30725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>
                          <a:effectLst/>
                        </a:rPr>
                        <a:t>Premier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$520,658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$15,204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$4,724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effectLst/>
                        </a:rPr>
                        <a:t>$540,587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effectLst/>
                        </a:rPr>
                        <a:t>4%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89555"/>
                  </a:ext>
                </a:extLst>
              </a:tr>
              <a:tr h="4817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$1,649,307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$102,960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$51,272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$1,803,538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A5002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9%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A500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960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708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429" y="123057"/>
            <a:ext cx="6853030" cy="1099931"/>
          </a:xfrm>
        </p:spPr>
        <p:txBody>
          <a:bodyPr/>
          <a:lstStyle/>
          <a:p>
            <a:r>
              <a:rPr lang="en-US" altLang="zh-TW" dirty="0" smtClean="0"/>
              <a:t>Seven </a:t>
            </a:r>
            <a:r>
              <a:rPr lang="en-US" altLang="zh-TW" dirty="0"/>
              <a:t>Segments</a:t>
            </a:r>
            <a:endParaRPr lang="zh-TW" altLang="en-US" dirty="0"/>
          </a:p>
        </p:txBody>
      </p:sp>
      <p:sp>
        <p:nvSpPr>
          <p:cNvPr id="4" name="Snip Diagonal Corner Rectangle 16">
            <a:extLst>
              <a:ext uri="{FF2B5EF4-FFF2-40B4-BE49-F238E27FC236}">
                <a16:creationId xmlns:a16="http://schemas.microsoft.com/office/drawing/2014/main" id="{22BCEC4B-E6AF-4BA1-82FF-571B319B0939}"/>
              </a:ext>
            </a:extLst>
          </p:cNvPr>
          <p:cNvSpPr/>
          <p:nvPr/>
        </p:nvSpPr>
        <p:spPr>
          <a:xfrm>
            <a:off x="2066849" y="1925815"/>
            <a:ext cx="6819900" cy="779646"/>
          </a:xfrm>
          <a:prstGeom prst="snip2DiagRect">
            <a:avLst/>
          </a:prstGeom>
          <a:solidFill>
            <a:srgbClr val="FFCCCC"/>
          </a:solidFill>
          <a:ln>
            <a:solidFill>
              <a:srgbClr val="993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The 2nd highest % in customers(21%) but the 3rd lowest % in 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sales(8%). The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highest share in paper(12%), also highest share in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pct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, impulse, kids, jewelry, paint, celeb, fleece, and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</a:rPr>
              <a:t>bccomp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The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lowest share in sew. </a:t>
            </a:r>
          </a:p>
        </p:txBody>
      </p:sp>
      <p:sp>
        <p:nvSpPr>
          <p:cNvPr id="5" name="Snip Diagonal Corner Rectangle 17">
            <a:extLst>
              <a:ext uri="{FF2B5EF4-FFF2-40B4-BE49-F238E27FC236}">
                <a16:creationId xmlns:a16="http://schemas.microsoft.com/office/drawing/2014/main" id="{04E88CD2-B5BD-479A-8C98-0B122947A7B7}"/>
              </a:ext>
            </a:extLst>
          </p:cNvPr>
          <p:cNvSpPr/>
          <p:nvPr/>
        </p:nvSpPr>
        <p:spPr>
          <a:xfrm>
            <a:off x="2048119" y="1135139"/>
            <a:ext cx="6819900" cy="640080"/>
          </a:xfrm>
          <a:prstGeom prst="snip2DiagRect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They consist of the most customers(23%) but consume the least sales(5%). They spend $0 on 9 categories but the share on other is the highest(25%). </a:t>
            </a:r>
          </a:p>
        </p:txBody>
      </p:sp>
      <p:sp>
        <p:nvSpPr>
          <p:cNvPr id="6" name="Snip Diagonal Corner Rectangle 18">
            <a:extLst>
              <a:ext uri="{FF2B5EF4-FFF2-40B4-BE49-F238E27FC236}">
                <a16:creationId xmlns:a16="http://schemas.microsoft.com/office/drawing/2014/main" id="{EE848B38-9573-441C-8270-1302AD7EBB71}"/>
              </a:ext>
            </a:extLst>
          </p:cNvPr>
          <p:cNvSpPr/>
          <p:nvPr/>
        </p:nvSpPr>
        <p:spPr>
          <a:xfrm>
            <a:off x="2060193" y="3618529"/>
            <a:ext cx="6819900" cy="640080"/>
          </a:xfrm>
          <a:prstGeom prst="snip2Diag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20415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12% of customers contributing only 5% sales(the lowest). They spend $0 in 5 categories. Highest share in </a:t>
            </a:r>
            <a:r>
              <a:rPr lang="en-US" sz="1400" dirty="0" err="1">
                <a:solidFill>
                  <a:schemeClr val="tx1"/>
                </a:solidFill>
              </a:rPr>
              <a:t>homedec</a:t>
            </a:r>
            <a:r>
              <a:rPr lang="en-US" sz="1400" dirty="0">
                <a:solidFill>
                  <a:schemeClr val="tx1"/>
                </a:solidFill>
              </a:rPr>
              <a:t>(25%), foam(10%), and warm(6%).</a:t>
            </a:r>
          </a:p>
        </p:txBody>
      </p:sp>
      <p:sp>
        <p:nvSpPr>
          <p:cNvPr id="7" name="Snip Diagonal Corner Rectangle 19">
            <a:extLst>
              <a:ext uri="{FF2B5EF4-FFF2-40B4-BE49-F238E27FC236}">
                <a16:creationId xmlns:a16="http://schemas.microsoft.com/office/drawing/2014/main" id="{F6B7405D-E77D-425A-A54A-34A15BB926DF}"/>
              </a:ext>
            </a:extLst>
          </p:cNvPr>
          <p:cNvSpPr/>
          <p:nvPr/>
        </p:nvSpPr>
        <p:spPr>
          <a:xfrm>
            <a:off x="2060193" y="4409663"/>
            <a:ext cx="6819900" cy="680733"/>
          </a:xfrm>
          <a:prstGeom prst="snip2Diag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12% of customers contributing 22% of sales(2nd highest). They spend in every category. The highest share in </a:t>
            </a:r>
            <a:r>
              <a:rPr lang="en-US" sz="1400" dirty="0" smtClean="0">
                <a:solidFill>
                  <a:schemeClr val="tx1"/>
                </a:solidFill>
              </a:rPr>
              <a:t>ribbon(3%). </a:t>
            </a:r>
            <a:r>
              <a:rPr lang="en-US" sz="1400" dirty="0">
                <a:solidFill>
                  <a:schemeClr val="tx1"/>
                </a:solidFill>
              </a:rPr>
              <a:t>The 2nd highest share in paper, </a:t>
            </a:r>
            <a:r>
              <a:rPr lang="en-US" sz="1400" dirty="0" err="1">
                <a:solidFill>
                  <a:schemeClr val="tx1"/>
                </a:solidFill>
              </a:rPr>
              <a:t>pct</a:t>
            </a:r>
            <a:r>
              <a:rPr lang="en-US" sz="1400" dirty="0">
                <a:solidFill>
                  <a:schemeClr val="tx1"/>
                </a:solidFill>
              </a:rPr>
              <a:t>, impulse, kids, paint, celeb, </a:t>
            </a:r>
            <a:r>
              <a:rPr lang="en-US" sz="1400" dirty="0" smtClean="0">
                <a:solidFill>
                  <a:schemeClr val="tx1"/>
                </a:solidFill>
              </a:rPr>
              <a:t>and </a:t>
            </a:r>
            <a:r>
              <a:rPr lang="en-US" sz="1400" dirty="0" err="1" smtClean="0">
                <a:solidFill>
                  <a:schemeClr val="tx1"/>
                </a:solidFill>
              </a:rPr>
              <a:t>bccomp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Snip Diagonal Corner Rectangle 20">
            <a:extLst>
              <a:ext uri="{FF2B5EF4-FFF2-40B4-BE49-F238E27FC236}">
                <a16:creationId xmlns:a16="http://schemas.microsoft.com/office/drawing/2014/main" id="{FDC65086-D011-4ED8-9E5A-C24AE687F4B9}"/>
              </a:ext>
            </a:extLst>
          </p:cNvPr>
          <p:cNvSpPr/>
          <p:nvPr/>
        </p:nvSpPr>
        <p:spPr>
          <a:xfrm>
            <a:off x="2060193" y="5232484"/>
            <a:ext cx="6819900" cy="594199"/>
          </a:xfrm>
          <a:prstGeom prst="snip2Diag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12% of customers contributing 17% of sales. They spend $0 on 2 categories. Spend the highest share in </a:t>
            </a:r>
            <a:r>
              <a:rPr lang="en-US" sz="1400" dirty="0" smtClean="0">
                <a:solidFill>
                  <a:schemeClr val="tx1"/>
                </a:solidFill>
              </a:rPr>
              <a:t>sew</a:t>
            </a:r>
            <a:r>
              <a:rPr lang="en-US" sz="1400" dirty="0" smtClean="0">
                <a:solidFill>
                  <a:schemeClr val="tx1"/>
                </a:solidFill>
              </a:rPr>
              <a:t>(18</a:t>
            </a:r>
            <a:r>
              <a:rPr lang="en-US" sz="1400" dirty="0">
                <a:solidFill>
                  <a:schemeClr val="tx1"/>
                </a:solidFill>
              </a:rPr>
              <a:t>%), </a:t>
            </a:r>
            <a:r>
              <a:rPr lang="en-US" sz="1400" dirty="0" smtClean="0">
                <a:solidFill>
                  <a:schemeClr val="tx1"/>
                </a:solidFill>
              </a:rPr>
              <a:t>quilt(18</a:t>
            </a:r>
            <a:r>
              <a:rPr lang="en-US" sz="1400" dirty="0">
                <a:solidFill>
                  <a:schemeClr val="tx1"/>
                </a:solidFill>
              </a:rPr>
              <a:t>%), and fabric(8%) </a:t>
            </a:r>
          </a:p>
        </p:txBody>
      </p:sp>
      <p:sp>
        <p:nvSpPr>
          <p:cNvPr id="9" name="Snip Diagonal Corner Rectangle 21">
            <a:extLst>
              <a:ext uri="{FF2B5EF4-FFF2-40B4-BE49-F238E27FC236}">
                <a16:creationId xmlns:a16="http://schemas.microsoft.com/office/drawing/2014/main" id="{649613C5-6155-481B-8CF6-756BA793967D}"/>
              </a:ext>
            </a:extLst>
          </p:cNvPr>
          <p:cNvSpPr/>
          <p:nvPr/>
        </p:nvSpPr>
        <p:spPr>
          <a:xfrm>
            <a:off x="2048119" y="2861150"/>
            <a:ext cx="6819900" cy="628554"/>
          </a:xfrm>
          <a:prstGeom prst="snip2DiagRect">
            <a:avLst/>
          </a:prstGeom>
          <a:solidFill>
            <a:srgbClr val="FFC000"/>
          </a:solidFill>
          <a:ln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bg1"/>
                </a:solidFill>
              </a:rPr>
              <a:t>13% of customers contributing 11% of sales. They spend $0 on 2 categories. The highest share in needle(19%) and in public(3%).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365E2-86C1-4667-8AFB-45D9B7C6C492}"/>
              </a:ext>
            </a:extLst>
          </p:cNvPr>
          <p:cNvSpPr txBox="1"/>
          <p:nvPr/>
        </p:nvSpPr>
        <p:spPr>
          <a:xfrm>
            <a:off x="246878" y="1170984"/>
            <a:ext cx="181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66FFFF"/>
                </a:solidFill>
              </a:rPr>
              <a:t>Dabbler</a:t>
            </a:r>
            <a:endParaRPr lang="en-US" b="1" i="1" dirty="0">
              <a:solidFill>
                <a:srgbClr val="66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0FA8F-58D7-4865-8104-17486EB43C8D}"/>
              </a:ext>
            </a:extLst>
          </p:cNvPr>
          <p:cNvSpPr txBox="1"/>
          <p:nvPr/>
        </p:nvSpPr>
        <p:spPr>
          <a:xfrm>
            <a:off x="228148" y="1925815"/>
            <a:ext cx="157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66FFFF"/>
                </a:solidFill>
              </a:rPr>
              <a:t>Paper Lover</a:t>
            </a:r>
            <a:endParaRPr lang="en-US" b="1" i="1" dirty="0">
              <a:solidFill>
                <a:srgbClr val="66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D64FF2-88AB-46E8-9D97-3CBCF91F5BE0}"/>
              </a:ext>
            </a:extLst>
          </p:cNvPr>
          <p:cNvSpPr txBox="1"/>
          <p:nvPr/>
        </p:nvSpPr>
        <p:spPr>
          <a:xfrm>
            <a:off x="228148" y="2818215"/>
            <a:ext cx="191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66FFFF"/>
                </a:solidFill>
              </a:rPr>
              <a:t>Needle Lover</a:t>
            </a:r>
            <a:endParaRPr lang="en-US" b="1" i="1" dirty="0">
              <a:solidFill>
                <a:srgbClr val="66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E5DAB-20D5-4784-A4BB-3CD9EC3C39B8}"/>
              </a:ext>
            </a:extLst>
          </p:cNvPr>
          <p:cNvSpPr txBox="1"/>
          <p:nvPr/>
        </p:nvSpPr>
        <p:spPr>
          <a:xfrm>
            <a:off x="220228" y="3562671"/>
            <a:ext cx="183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66FFFF"/>
                </a:solidFill>
              </a:rPr>
              <a:t>Home Decorator</a:t>
            </a:r>
            <a:endParaRPr lang="en-US" b="1" i="1" dirty="0">
              <a:solidFill>
                <a:srgbClr val="66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A406BD-1409-45E7-86F5-A4EB6377F9F8}"/>
              </a:ext>
            </a:extLst>
          </p:cNvPr>
          <p:cNvSpPr txBox="1"/>
          <p:nvPr/>
        </p:nvSpPr>
        <p:spPr>
          <a:xfrm>
            <a:off x="228148" y="4396936"/>
            <a:ext cx="1705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66FFFF"/>
                </a:solidFill>
              </a:rPr>
              <a:t>Crafter</a:t>
            </a:r>
            <a:endParaRPr lang="en-US" b="1" i="1" dirty="0">
              <a:solidFill>
                <a:srgbClr val="66FF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AB376-C69C-442A-ABD0-CF2E6C77538E}"/>
              </a:ext>
            </a:extLst>
          </p:cNvPr>
          <p:cNvSpPr txBox="1"/>
          <p:nvPr/>
        </p:nvSpPr>
        <p:spPr>
          <a:xfrm>
            <a:off x="220228" y="5144612"/>
            <a:ext cx="1838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66FFFF"/>
                </a:solidFill>
              </a:rPr>
              <a:t>Sewer &amp; Quilter</a:t>
            </a:r>
            <a:endParaRPr lang="en-US" b="1" i="1" dirty="0">
              <a:solidFill>
                <a:srgbClr val="66FFFF"/>
              </a:solidFill>
            </a:endParaRPr>
          </a:p>
        </p:txBody>
      </p:sp>
      <p:sp>
        <p:nvSpPr>
          <p:cNvPr id="17" name="Snip Diagonal Corner Rectangle 16">
            <a:extLst>
              <a:ext uri="{FF2B5EF4-FFF2-40B4-BE49-F238E27FC236}">
                <a16:creationId xmlns:a16="http://schemas.microsoft.com/office/drawing/2014/main" id="{22BCEC4B-E6AF-4BA1-82FF-571B319B0939}"/>
              </a:ext>
            </a:extLst>
          </p:cNvPr>
          <p:cNvSpPr/>
          <p:nvPr/>
        </p:nvSpPr>
        <p:spPr>
          <a:xfrm>
            <a:off x="2048119" y="5972619"/>
            <a:ext cx="6819900" cy="681414"/>
          </a:xfrm>
          <a:prstGeom prst="snip2DiagRect">
            <a:avLst/>
          </a:prstGeom>
          <a:solidFill>
            <a:srgbClr val="CC3300"/>
          </a:solidFill>
          <a:ln>
            <a:solidFill>
              <a:srgbClr val="9933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They consist of the least customers(7%) but consume the most sales(32%). They spend money on every category, but no highest share in some category. They spend the 2nd highest share in quilt and public.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8AB376-C69C-442A-ABD0-CF2E6C77538E}"/>
              </a:ext>
            </a:extLst>
          </p:cNvPr>
          <p:cNvSpPr txBox="1"/>
          <p:nvPr/>
        </p:nvSpPr>
        <p:spPr>
          <a:xfrm>
            <a:off x="228148" y="5924154"/>
            <a:ext cx="183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66FFFF"/>
                </a:solidFill>
              </a:rPr>
              <a:t>Premier</a:t>
            </a:r>
            <a:endParaRPr lang="en-US" b="1" i="1" dirty="0">
              <a:solidFill>
                <a:srgbClr val="66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40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643" y="247538"/>
            <a:ext cx="7674997" cy="1293028"/>
          </a:xfrm>
        </p:spPr>
        <p:txBody>
          <a:bodyPr/>
          <a:lstStyle/>
          <a:p>
            <a:r>
              <a:rPr lang="en-US" altLang="zh-TW" dirty="0"/>
              <a:t>% Customers v. % Revenue</a:t>
            </a:r>
            <a:endParaRPr lang="zh-TW" alt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3032913"/>
              </p:ext>
            </p:extLst>
          </p:nvPr>
        </p:nvGraphicFramePr>
        <p:xfrm>
          <a:off x="758101" y="1636005"/>
          <a:ext cx="7605969" cy="4657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E011FA-9257-4293-9EC7-E44DD71FC43C}"/>
              </a:ext>
            </a:extLst>
          </p:cNvPr>
          <p:cNvCxnSpPr/>
          <p:nvPr/>
        </p:nvCxnSpPr>
        <p:spPr>
          <a:xfrm>
            <a:off x="3727583" y="2023128"/>
            <a:ext cx="2090511" cy="8904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765176" y="1783976"/>
            <a:ext cx="2052918" cy="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8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6744" y="143435"/>
            <a:ext cx="6377940" cy="1183341"/>
          </a:xfrm>
        </p:spPr>
        <p:txBody>
          <a:bodyPr/>
          <a:lstStyle/>
          <a:p>
            <a:r>
              <a:rPr lang="en-US" altLang="zh-TW" dirty="0"/>
              <a:t>Top down </a:t>
            </a:r>
            <a:r>
              <a:rPr lang="en-US" altLang="zh-TW" dirty="0" err="1"/>
              <a:t>kpi</a:t>
            </a:r>
            <a:endParaRPr lang="zh-TW" alt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679605"/>
              </p:ext>
            </p:extLst>
          </p:nvPr>
        </p:nvGraphicFramePr>
        <p:xfrm>
          <a:off x="1121489" y="1211733"/>
          <a:ext cx="6901923" cy="52170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8063">
                  <a:extLst>
                    <a:ext uri="{9D8B030D-6E8A-4147-A177-3AD203B41FA5}">
                      <a16:colId xmlns:a16="http://schemas.microsoft.com/office/drawing/2014/main" val="571000487"/>
                    </a:ext>
                  </a:extLst>
                </a:gridCol>
                <a:gridCol w="781604">
                  <a:extLst>
                    <a:ext uri="{9D8B030D-6E8A-4147-A177-3AD203B41FA5}">
                      <a16:colId xmlns:a16="http://schemas.microsoft.com/office/drawing/2014/main" val="4026857369"/>
                    </a:ext>
                  </a:extLst>
                </a:gridCol>
                <a:gridCol w="734091">
                  <a:extLst>
                    <a:ext uri="{9D8B030D-6E8A-4147-A177-3AD203B41FA5}">
                      <a16:colId xmlns:a16="http://schemas.microsoft.com/office/drawing/2014/main" val="2383750147"/>
                    </a:ext>
                  </a:extLst>
                </a:gridCol>
                <a:gridCol w="798874">
                  <a:extLst>
                    <a:ext uri="{9D8B030D-6E8A-4147-A177-3AD203B41FA5}">
                      <a16:colId xmlns:a16="http://schemas.microsoft.com/office/drawing/2014/main" val="882944649"/>
                    </a:ext>
                  </a:extLst>
                </a:gridCol>
                <a:gridCol w="887103">
                  <a:extLst>
                    <a:ext uri="{9D8B030D-6E8A-4147-A177-3AD203B41FA5}">
                      <a16:colId xmlns:a16="http://schemas.microsoft.com/office/drawing/2014/main" val="1006946341"/>
                    </a:ext>
                  </a:extLst>
                </a:gridCol>
                <a:gridCol w="887909">
                  <a:extLst>
                    <a:ext uri="{9D8B030D-6E8A-4147-A177-3AD203B41FA5}">
                      <a16:colId xmlns:a16="http://schemas.microsoft.com/office/drawing/2014/main" val="3357414339"/>
                    </a:ext>
                  </a:extLst>
                </a:gridCol>
                <a:gridCol w="842682">
                  <a:extLst>
                    <a:ext uri="{9D8B030D-6E8A-4147-A177-3AD203B41FA5}">
                      <a16:colId xmlns:a16="http://schemas.microsoft.com/office/drawing/2014/main" val="3656475304"/>
                    </a:ext>
                  </a:extLst>
                </a:gridCol>
                <a:gridCol w="761597">
                  <a:extLst>
                    <a:ext uri="{9D8B030D-6E8A-4147-A177-3AD203B41FA5}">
                      <a16:colId xmlns:a16="http://schemas.microsoft.com/office/drawing/2014/main" val="1077086253"/>
                    </a:ext>
                  </a:extLst>
                </a:gridCol>
              </a:tblGrid>
              <a:tr h="2170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Dabbler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Paper Lover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Needle Lover</a:t>
                      </a:r>
                    </a:p>
                  </a:txBody>
                  <a:tcPr marL="0" marR="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Home</a:t>
                      </a:r>
                    </a:p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Decorator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Crafter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Sewer </a:t>
                      </a:r>
                      <a:r>
                        <a:rPr lang="en-US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&amp; </a:t>
                      </a:r>
                      <a:r>
                        <a:rPr lang="en-US" sz="14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Quilter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</a:rPr>
                        <a:t>Premier</a:t>
                      </a:r>
                    </a:p>
                  </a:txBody>
                  <a:tcPr marL="0" marR="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2375849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% Customers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23%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21%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13%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12%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12%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12%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7%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74177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% Revenue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5%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8%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11%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5%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22%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17%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32%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479461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share sew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17%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5%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10%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15%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9%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18%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13%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177192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share paper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12%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9%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49085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share pct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228997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share needle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14%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5%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19%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5%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7%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343697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share quilt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7%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12%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7%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18%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13%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55153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share impulse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519635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share other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28%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26%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20%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15%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23%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15%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19%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207711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share kids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5%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550099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share jewelry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5%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6%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615132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share ribbon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78511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share paint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7%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5%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805826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share seasfloral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426011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share celeb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5%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815025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share fabric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7%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8%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7%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063738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share fleece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8%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6%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5%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153688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share warm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6%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5%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632768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share homedec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6%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25%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5%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162316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share public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248442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share special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5%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472522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share foam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10%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6%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027070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share bccomp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3%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4%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218915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# of $0 category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9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0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983740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% sms_cnt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19%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22%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14%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12%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12%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12%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8%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040692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% email_cnt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18%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19%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13%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10%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16%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13%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9%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683900"/>
                  </a:ext>
                </a:extLst>
              </a:tr>
              <a:tr h="1774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% </a:t>
                      </a:r>
                      <a:r>
                        <a:rPr lang="en-US" sz="1100" b="1" u="none" strike="noStrike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mail_cnt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12%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13%</a:t>
                      </a:r>
                      <a:endParaRPr lang="en-US" sz="1100" b="1" i="0" u="none" strike="noStrike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15%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7%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21%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17%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CCFF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16%</a:t>
                      </a:r>
                      <a:endParaRPr lang="en-US" sz="1100" b="1" i="0" u="none" strike="noStrike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657949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2680447" y="1634821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15F6B9-2557-4610-A491-2A8F3BC5F9E3}"/>
              </a:ext>
            </a:extLst>
          </p:cNvPr>
          <p:cNvSpPr/>
          <p:nvPr/>
        </p:nvSpPr>
        <p:spPr>
          <a:xfrm>
            <a:off x="1080495" y="1634821"/>
            <a:ext cx="6983909" cy="3643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D38EEA-72CB-46E3-AB1C-40EED4B02C7B}"/>
              </a:ext>
            </a:extLst>
          </p:cNvPr>
          <p:cNvSpPr/>
          <p:nvPr/>
        </p:nvSpPr>
        <p:spPr>
          <a:xfrm>
            <a:off x="1080495" y="5719068"/>
            <a:ext cx="6983909" cy="71400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7601734" y="1817266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6847644" y="1994047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3432091" y="2171090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4229950" y="2529678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6847644" y="2703674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2680447" y="3067427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2680446" y="3945079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2680445" y="5182799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3432091" y="2335589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3432091" y="2882700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3432091" y="3239388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3432091" y="3402174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3432091" y="3763620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3432091" y="4109978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3432090" y="4477515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3432090" y="5544100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4229950" y="5011664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5117279" y="4650083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5117279" y="4823338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5117278" y="5360739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6004785" y="3593306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1A19EF6-9FCE-4E94-B027-BECE1A6EBF7B}"/>
              </a:ext>
            </a:extLst>
          </p:cNvPr>
          <p:cNvSpPr/>
          <p:nvPr/>
        </p:nvSpPr>
        <p:spPr>
          <a:xfrm>
            <a:off x="6837289" y="4306620"/>
            <a:ext cx="426361" cy="173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215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493059"/>
            <a:ext cx="6377940" cy="112955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Segment strategy 1 - Dabbler</a:t>
            </a:r>
            <a:endParaRPr lang="zh-TW" altLang="en-US" dirty="0"/>
          </a:p>
        </p:txBody>
      </p:sp>
      <p:sp>
        <p:nvSpPr>
          <p:cNvPr id="13" name="Shape 235"/>
          <p:cNvSpPr txBox="1">
            <a:spLocks/>
          </p:cNvSpPr>
          <p:nvPr/>
        </p:nvSpPr>
        <p:spPr>
          <a:xfrm>
            <a:off x="901375" y="2721126"/>
            <a:ext cx="7189470" cy="316237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/>
              <a:t>Least Profitable Segment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23% of customers with 5% of revenue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Spend zero on 9 product categories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Highest spend share in Other (28%)</a:t>
            </a:r>
          </a:p>
          <a:p>
            <a:pPr marL="216694" indent="-216694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/>
              <a:t>Suggested product target - </a:t>
            </a:r>
            <a:r>
              <a:rPr lang="en-US" sz="2000" b="1" dirty="0" smtClean="0">
                <a:solidFill>
                  <a:srgbClr val="FF0000"/>
                </a:solidFill>
              </a:rPr>
              <a:t>Other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Inelastic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Increase net price by 50% </a:t>
            </a:r>
            <a:r>
              <a:rPr lang="en-US" sz="1400" dirty="0" smtClean="0">
                <a:sym typeface="Wingdings" panose="05000000000000000000" pitchFamily="2" charset="2"/>
              </a:rPr>
              <a:t> Revenue will increase by </a:t>
            </a:r>
            <a:r>
              <a:rPr 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$9,538</a:t>
            </a:r>
            <a:endParaRPr lang="en-US" sz="1400" dirty="0" smtClean="0">
              <a:solidFill>
                <a:srgbClr val="FF0000"/>
              </a:solidFill>
            </a:endParaRPr>
          </a:p>
          <a:p>
            <a:pPr marL="216694" indent="-216694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/>
              <a:t>Suggested vehicle - </a:t>
            </a:r>
            <a:r>
              <a:rPr lang="en-US" sz="2000" b="1" dirty="0" smtClean="0">
                <a:solidFill>
                  <a:srgbClr val="FF0000"/>
                </a:solidFill>
              </a:rPr>
              <a:t>SMS</a:t>
            </a:r>
            <a:endParaRPr lang="en-US" sz="2000" dirty="0">
              <a:solidFill>
                <a:srgbClr val="FF0000"/>
              </a:solidFill>
            </a:endParaRP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Increase 8 SMS for each customer </a:t>
            </a:r>
            <a:r>
              <a:rPr lang="en-US" sz="1400" dirty="0" smtClean="0">
                <a:sym typeface="Wingdings" panose="05000000000000000000" pitchFamily="2" charset="2"/>
              </a:rPr>
              <a:t> Revenue will increase by </a:t>
            </a:r>
            <a:r>
              <a:rPr 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$1,347</a:t>
            </a:r>
            <a:endParaRPr lang="en-US" sz="1400" dirty="0">
              <a:solidFill>
                <a:srgbClr val="FF0000"/>
              </a:solidFill>
            </a:endParaRPr>
          </a:p>
          <a:p>
            <a:pPr marL="214313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rgbClr val="FF0000"/>
                </a:solidFill>
              </a:rPr>
              <a:t>Total revenue increase = $10,885 (13%)</a:t>
            </a:r>
          </a:p>
          <a:p>
            <a:pPr marL="0" indent="-52388">
              <a:spcBef>
                <a:spcPts val="0"/>
              </a:spcBef>
              <a:buClr>
                <a:schemeClr val="dk1"/>
              </a:buClr>
              <a:buSzPct val="61111"/>
              <a:buFont typeface="Arial" panose="020B0604020202020204" pitchFamily="34" charset="0"/>
              <a:buNone/>
            </a:pPr>
            <a:endParaRPr lang="en-US" sz="2000" b="1" dirty="0" smtClean="0"/>
          </a:p>
          <a:p>
            <a:pPr marL="0" indent="-52388">
              <a:spcBef>
                <a:spcPts val="0"/>
              </a:spcBef>
              <a:buClr>
                <a:schemeClr val="dk1"/>
              </a:buClr>
              <a:buSzPct val="61111"/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6" name="Picture 4" descr="Image result for cute flee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921" y="1887186"/>
            <a:ext cx="2035238" cy="203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621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493059"/>
            <a:ext cx="6377940" cy="112955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Segment strategy 2 – paper lover</a:t>
            </a:r>
            <a:endParaRPr lang="zh-TW" altLang="en-US" dirty="0"/>
          </a:p>
        </p:txBody>
      </p:sp>
      <p:sp>
        <p:nvSpPr>
          <p:cNvPr id="13" name="Shape 235"/>
          <p:cNvSpPr txBox="1">
            <a:spLocks/>
          </p:cNvSpPr>
          <p:nvPr/>
        </p:nvSpPr>
        <p:spPr>
          <a:xfrm>
            <a:off x="890743" y="2667963"/>
            <a:ext cx="7189470" cy="316237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/>
              <a:t>Less Contribution Segment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21% of customers with 8% of revenue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Spend zero on 6 product categories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Highest spend share in Paper (12%) </a:t>
            </a:r>
          </a:p>
          <a:p>
            <a:pPr marL="216694" indent="-216694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/>
              <a:t>Suggested product target - </a:t>
            </a:r>
            <a:r>
              <a:rPr lang="en-US" sz="2000" b="1" dirty="0" smtClean="0">
                <a:solidFill>
                  <a:srgbClr val="FF0000"/>
                </a:solidFill>
              </a:rPr>
              <a:t>Paper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Inelastic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Increase net price by 50% </a:t>
            </a:r>
            <a:r>
              <a:rPr lang="en-US" sz="1400" dirty="0" smtClean="0">
                <a:sym typeface="Wingdings" panose="05000000000000000000" pitchFamily="2" charset="2"/>
              </a:rPr>
              <a:t> Revenue will increase by </a:t>
            </a:r>
            <a:r>
              <a:rPr 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$5,352</a:t>
            </a:r>
            <a:endParaRPr lang="en-US" sz="1400" dirty="0" smtClean="0">
              <a:solidFill>
                <a:srgbClr val="FF0000"/>
              </a:solidFill>
            </a:endParaRPr>
          </a:p>
          <a:p>
            <a:pPr marL="216694" indent="-216694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/>
              <a:t>Suggested vehicle - </a:t>
            </a:r>
            <a:r>
              <a:rPr lang="en-US" sz="2000" b="1" dirty="0" smtClean="0">
                <a:solidFill>
                  <a:srgbClr val="FF0000"/>
                </a:solidFill>
              </a:rPr>
              <a:t>Mail</a:t>
            </a:r>
            <a:endParaRPr lang="en-US" sz="2000" dirty="0">
              <a:solidFill>
                <a:srgbClr val="FF0000"/>
              </a:solidFill>
            </a:endParaRP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Increase 10 Mail for each customer </a:t>
            </a:r>
            <a:r>
              <a:rPr lang="en-US" sz="1400" dirty="0" smtClean="0">
                <a:sym typeface="Wingdings" panose="05000000000000000000" pitchFamily="2" charset="2"/>
              </a:rPr>
              <a:t> Revenue will increase by </a:t>
            </a:r>
            <a:r>
              <a:rPr 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$7,990</a:t>
            </a:r>
            <a:endParaRPr lang="en-US" sz="1400" dirty="0">
              <a:solidFill>
                <a:srgbClr val="FF0000"/>
              </a:solidFill>
            </a:endParaRPr>
          </a:p>
          <a:p>
            <a:pPr marL="214313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rgbClr val="FF0000"/>
                </a:solidFill>
              </a:rPr>
              <a:t>Total revenue increase = $13,342 (16%)</a:t>
            </a:r>
          </a:p>
          <a:p>
            <a:pPr marL="0" indent="-52388">
              <a:spcBef>
                <a:spcPts val="0"/>
              </a:spcBef>
              <a:buClr>
                <a:schemeClr val="dk1"/>
              </a:buClr>
              <a:buSzPct val="61111"/>
              <a:buFont typeface="Arial" panose="020B0604020202020204" pitchFamily="34" charset="0"/>
              <a:buNone/>
            </a:pPr>
            <a:endParaRPr lang="en-US" sz="2000" b="1" dirty="0" smtClean="0"/>
          </a:p>
          <a:p>
            <a:pPr marL="0" indent="-52388">
              <a:spcBef>
                <a:spcPts val="0"/>
              </a:spcBef>
              <a:buClr>
                <a:schemeClr val="dk1"/>
              </a:buClr>
              <a:buSzPct val="61111"/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5" name="Shape 343" descr="Image result for scrapbook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9288" y="2125561"/>
            <a:ext cx="2570352" cy="1771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8819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493059"/>
            <a:ext cx="6377940" cy="112955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Segment strategy 3 – needle lover</a:t>
            </a:r>
            <a:endParaRPr lang="zh-TW" altLang="en-US" dirty="0"/>
          </a:p>
        </p:txBody>
      </p:sp>
      <p:sp>
        <p:nvSpPr>
          <p:cNvPr id="13" name="Shape 235"/>
          <p:cNvSpPr txBox="1">
            <a:spLocks/>
          </p:cNvSpPr>
          <p:nvPr/>
        </p:nvSpPr>
        <p:spPr>
          <a:xfrm>
            <a:off x="869478" y="2678596"/>
            <a:ext cx="7189470" cy="316237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/>
              <a:t>Average Contribution Segment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13% of customers with 11% of revenue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Spend zero on 2 product categories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Highest spend share in Needle (19%)</a:t>
            </a:r>
          </a:p>
          <a:p>
            <a:pPr marL="216694" indent="-216694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/>
              <a:t>Suggested product target - </a:t>
            </a:r>
            <a:r>
              <a:rPr lang="en-US" sz="2000" b="1" dirty="0" smtClean="0">
                <a:solidFill>
                  <a:srgbClr val="FF0000"/>
                </a:solidFill>
              </a:rPr>
              <a:t>Needle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Inelastic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Increase net price by 50% </a:t>
            </a:r>
            <a:r>
              <a:rPr lang="en-US" sz="1400" dirty="0" smtClean="0">
                <a:sym typeface="Wingdings" panose="05000000000000000000" pitchFamily="2" charset="2"/>
              </a:rPr>
              <a:t> Revenue will increase by </a:t>
            </a:r>
            <a:r>
              <a:rPr 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$13,387</a:t>
            </a:r>
            <a:endParaRPr lang="en-US" sz="1400" dirty="0" smtClean="0">
              <a:solidFill>
                <a:srgbClr val="FF0000"/>
              </a:solidFill>
            </a:endParaRPr>
          </a:p>
          <a:p>
            <a:pPr marL="216694" indent="-216694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/>
              <a:t>Suggested vehicle – </a:t>
            </a:r>
            <a:r>
              <a:rPr lang="en-US" sz="2000" b="1" dirty="0" smtClean="0">
                <a:solidFill>
                  <a:srgbClr val="FF0000"/>
                </a:solidFill>
              </a:rPr>
              <a:t>Email &amp; Mail</a:t>
            </a:r>
            <a:endParaRPr lang="en-US" sz="2000" dirty="0">
              <a:solidFill>
                <a:srgbClr val="FF0000"/>
              </a:solidFill>
            </a:endParaRP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Increase 20 Email for each customer </a:t>
            </a:r>
            <a:r>
              <a:rPr lang="en-US" sz="1400" dirty="0" smtClean="0">
                <a:sym typeface="Wingdings" panose="05000000000000000000" pitchFamily="2" charset="2"/>
              </a:rPr>
              <a:t> Revenue will increase by </a:t>
            </a:r>
            <a:r>
              <a:rPr 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$1,109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/>
              <a:t>Increase </a:t>
            </a:r>
            <a:r>
              <a:rPr lang="en-US" sz="1400" dirty="0" smtClean="0"/>
              <a:t>10 Mail </a:t>
            </a:r>
            <a:r>
              <a:rPr lang="en-US" sz="1400" dirty="0"/>
              <a:t>for each customer </a:t>
            </a:r>
            <a:r>
              <a:rPr lang="en-US" sz="1400" dirty="0">
                <a:sym typeface="Wingdings" panose="05000000000000000000" pitchFamily="2" charset="2"/>
              </a:rPr>
              <a:t> Revenue will increase by </a:t>
            </a:r>
            <a:r>
              <a:rPr lang="en-US" sz="1400" dirty="0">
                <a:solidFill>
                  <a:srgbClr val="FF0000"/>
                </a:solidFill>
                <a:sym typeface="Wingdings" panose="05000000000000000000" pitchFamily="2" charset="2"/>
              </a:rPr>
              <a:t>$</a:t>
            </a:r>
            <a:r>
              <a:rPr 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15,536</a:t>
            </a:r>
            <a:endParaRPr lang="en-US" sz="1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14313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rgbClr val="FF0000"/>
                </a:solidFill>
              </a:rPr>
              <a:t>Total revenue increase = $30,032 (16%)</a:t>
            </a:r>
          </a:p>
          <a:p>
            <a:pPr marL="0" indent="-52388">
              <a:spcBef>
                <a:spcPts val="0"/>
              </a:spcBef>
              <a:buClr>
                <a:schemeClr val="dk1"/>
              </a:buClr>
              <a:buSzPct val="61111"/>
              <a:buFont typeface="Arial" panose="020B0604020202020204" pitchFamily="34" charset="0"/>
              <a:buNone/>
            </a:pPr>
            <a:endParaRPr lang="en-US" sz="2000" b="1" dirty="0" smtClean="0"/>
          </a:p>
          <a:p>
            <a:pPr marL="0" indent="-52388">
              <a:spcBef>
                <a:spcPts val="0"/>
              </a:spcBef>
              <a:buClr>
                <a:schemeClr val="dk1"/>
              </a:buClr>
              <a:buSzPct val="61111"/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14" name="Shape 341" descr="Image result for scrapbooking"/>
          <p:cNvPicPr preferRelativeResize="0"/>
          <p:nvPr/>
        </p:nvPicPr>
        <p:blipFill rotWithShape="1">
          <a:blip r:embed="rId3">
            <a:alphaModFix/>
          </a:blip>
          <a:srcRect b="11078"/>
          <a:stretch/>
        </p:blipFill>
        <p:spPr>
          <a:xfrm>
            <a:off x="6076506" y="2052490"/>
            <a:ext cx="2684722" cy="17220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096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493059"/>
            <a:ext cx="6377940" cy="112955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Segment strategy 4 – Home decorator</a:t>
            </a:r>
            <a:endParaRPr lang="zh-TW" altLang="en-US" dirty="0"/>
          </a:p>
        </p:txBody>
      </p:sp>
      <p:sp>
        <p:nvSpPr>
          <p:cNvPr id="13" name="Shape 235"/>
          <p:cNvSpPr txBox="1">
            <a:spLocks/>
          </p:cNvSpPr>
          <p:nvPr/>
        </p:nvSpPr>
        <p:spPr>
          <a:xfrm>
            <a:off x="922640" y="2721126"/>
            <a:ext cx="7189470" cy="316237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/>
              <a:t>Least Profitable Segment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12% of customers with 5% of revenue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Spend zero on 5 product categories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Highest spend share in </a:t>
            </a:r>
            <a:r>
              <a:rPr lang="en-US" sz="1400" dirty="0" err="1" smtClean="0"/>
              <a:t>Homedec</a:t>
            </a:r>
            <a:r>
              <a:rPr lang="en-US" sz="1400" dirty="0" smtClean="0"/>
              <a:t> (25%)</a:t>
            </a:r>
          </a:p>
          <a:p>
            <a:pPr marL="216694" indent="-216694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/>
              <a:t>Suggested product target - </a:t>
            </a:r>
            <a:r>
              <a:rPr lang="en-US" sz="2000" b="1" dirty="0" err="1" smtClean="0">
                <a:solidFill>
                  <a:srgbClr val="FF0000"/>
                </a:solidFill>
              </a:rPr>
              <a:t>Homedec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Inelastic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Increase net price by 50% </a:t>
            </a:r>
            <a:r>
              <a:rPr lang="en-US" sz="1400" dirty="0" smtClean="0">
                <a:sym typeface="Wingdings" panose="05000000000000000000" pitchFamily="2" charset="2"/>
              </a:rPr>
              <a:t> Revenue will increase by </a:t>
            </a:r>
            <a:r>
              <a:rPr 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$8,009</a:t>
            </a:r>
            <a:endParaRPr lang="en-US" sz="1400" dirty="0" smtClean="0">
              <a:solidFill>
                <a:srgbClr val="FF0000"/>
              </a:solidFill>
            </a:endParaRPr>
          </a:p>
          <a:p>
            <a:pPr marL="216694" indent="-216694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/>
              <a:t>Suggested vehicle – </a:t>
            </a:r>
            <a:r>
              <a:rPr lang="en-US" sz="2000" b="1" dirty="0" smtClean="0">
                <a:solidFill>
                  <a:srgbClr val="FF0000"/>
                </a:solidFill>
              </a:rPr>
              <a:t>SMS</a:t>
            </a:r>
            <a:endParaRPr lang="en-US" sz="2000" dirty="0">
              <a:solidFill>
                <a:srgbClr val="FF0000"/>
              </a:solidFill>
            </a:endParaRP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Increase 10 SMS </a:t>
            </a:r>
            <a:r>
              <a:rPr lang="en-US" sz="1400" dirty="0"/>
              <a:t>for each customer </a:t>
            </a:r>
            <a:r>
              <a:rPr lang="en-US" sz="1400" dirty="0">
                <a:sym typeface="Wingdings" panose="05000000000000000000" pitchFamily="2" charset="2"/>
              </a:rPr>
              <a:t> Revenue will increase by </a:t>
            </a:r>
            <a:r>
              <a:rPr lang="en-US" sz="1400" dirty="0">
                <a:solidFill>
                  <a:srgbClr val="FF0000"/>
                </a:solidFill>
                <a:sym typeface="Wingdings" panose="05000000000000000000" pitchFamily="2" charset="2"/>
              </a:rPr>
              <a:t>$</a:t>
            </a:r>
            <a:r>
              <a:rPr 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1,739</a:t>
            </a:r>
            <a:endParaRPr lang="en-US" sz="1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14313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rgbClr val="FF0000"/>
                </a:solidFill>
              </a:rPr>
              <a:t>Total revenue increase = $9,748 (11%)</a:t>
            </a:r>
          </a:p>
          <a:p>
            <a:pPr marL="0" indent="-52388">
              <a:spcBef>
                <a:spcPts val="0"/>
              </a:spcBef>
              <a:buClr>
                <a:schemeClr val="dk1"/>
              </a:buClr>
              <a:buSzPct val="61111"/>
              <a:buFont typeface="Arial" panose="020B0604020202020204" pitchFamily="34" charset="0"/>
              <a:buNone/>
            </a:pPr>
            <a:endParaRPr lang="en-US" sz="2000" b="1" dirty="0" smtClean="0"/>
          </a:p>
          <a:p>
            <a:pPr marL="0" indent="-52388">
              <a:spcBef>
                <a:spcPts val="0"/>
              </a:spcBef>
              <a:buClr>
                <a:schemeClr val="dk1"/>
              </a:buClr>
              <a:buSzPct val="61111"/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2052" name="Picture 4" descr="Image result for home deco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070" y="1793401"/>
            <a:ext cx="2363929" cy="236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985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8CEACCD-DB81-4CF4-9F76-A7B763FA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700" y="493059"/>
            <a:ext cx="6377940" cy="1129553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Segment strategy 5 – Crafter</a:t>
            </a:r>
            <a:endParaRPr lang="zh-TW" altLang="en-US" dirty="0"/>
          </a:p>
        </p:txBody>
      </p:sp>
      <p:sp>
        <p:nvSpPr>
          <p:cNvPr id="13" name="Shape 235"/>
          <p:cNvSpPr txBox="1">
            <a:spLocks/>
          </p:cNvSpPr>
          <p:nvPr/>
        </p:nvSpPr>
        <p:spPr>
          <a:xfrm>
            <a:off x="869477" y="2753023"/>
            <a:ext cx="7189470" cy="3162377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/>
              <a:t>Good Contribution Segment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12% of customers with 22% of revenue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Spend on every product categories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/>
              <a:t>S</a:t>
            </a:r>
            <a:r>
              <a:rPr lang="en-US" sz="1400" dirty="0" smtClean="0"/>
              <a:t>pend share in ribbon (3%) and other (23%) </a:t>
            </a:r>
          </a:p>
          <a:p>
            <a:pPr marL="216694" indent="-216694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/>
              <a:t>Suggested product target - </a:t>
            </a:r>
            <a:r>
              <a:rPr lang="en-US" sz="2000" b="1" dirty="0" smtClean="0">
                <a:solidFill>
                  <a:srgbClr val="FF0000"/>
                </a:solidFill>
              </a:rPr>
              <a:t>Other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Inelastic</a:t>
            </a: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Increase net price by 50% </a:t>
            </a:r>
            <a:r>
              <a:rPr lang="en-US" sz="1400" dirty="0" smtClean="0">
                <a:sym typeface="Wingdings" panose="05000000000000000000" pitchFamily="2" charset="2"/>
              </a:rPr>
              <a:t> Revenue will increase by </a:t>
            </a:r>
            <a:r>
              <a:rPr 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$30,324</a:t>
            </a:r>
            <a:endParaRPr lang="en-US" sz="1400" dirty="0" smtClean="0">
              <a:solidFill>
                <a:srgbClr val="FF0000"/>
              </a:solidFill>
            </a:endParaRPr>
          </a:p>
          <a:p>
            <a:pPr marL="216694" indent="-216694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/>
              <a:t>Suggested vehicle – </a:t>
            </a:r>
            <a:r>
              <a:rPr lang="en-US" sz="2000" b="1" dirty="0" smtClean="0">
                <a:solidFill>
                  <a:srgbClr val="FF0000"/>
                </a:solidFill>
              </a:rPr>
              <a:t>Mail</a:t>
            </a:r>
            <a:endParaRPr lang="en-US" sz="2000" dirty="0">
              <a:solidFill>
                <a:srgbClr val="FF0000"/>
              </a:solidFill>
            </a:endParaRPr>
          </a:p>
          <a:p>
            <a:pPr marL="514350" lvl="1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1400" dirty="0" smtClean="0"/>
              <a:t>Increase 10 Mail </a:t>
            </a:r>
            <a:r>
              <a:rPr lang="en-US" sz="1400" dirty="0"/>
              <a:t>for each customer </a:t>
            </a:r>
            <a:r>
              <a:rPr lang="en-US" sz="1400" dirty="0">
                <a:sym typeface="Wingdings" panose="05000000000000000000" pitchFamily="2" charset="2"/>
              </a:rPr>
              <a:t> Revenue will increase by </a:t>
            </a:r>
            <a:r>
              <a:rPr lang="en-US" sz="1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$8,540</a:t>
            </a:r>
            <a:endParaRPr lang="en-US" sz="1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14313" indent="-214313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rgbClr val="FF0000"/>
                </a:solidFill>
              </a:rPr>
              <a:t>Total revenue increase = $38,863 (11%)</a:t>
            </a:r>
          </a:p>
          <a:p>
            <a:pPr marL="0" indent="-52388">
              <a:spcBef>
                <a:spcPts val="0"/>
              </a:spcBef>
              <a:buClr>
                <a:schemeClr val="dk1"/>
              </a:buClr>
              <a:buSzPct val="61111"/>
              <a:buFont typeface="Arial" panose="020B0604020202020204" pitchFamily="34" charset="0"/>
              <a:buNone/>
            </a:pPr>
            <a:endParaRPr lang="en-US" sz="2000" b="1" dirty="0" smtClean="0"/>
          </a:p>
          <a:p>
            <a:pPr marL="0" indent="-52388">
              <a:spcBef>
                <a:spcPts val="0"/>
              </a:spcBef>
              <a:buClr>
                <a:schemeClr val="dk1"/>
              </a:buClr>
              <a:buSzPct val="61111"/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4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7241" y="2072540"/>
            <a:ext cx="2242399" cy="20594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209608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1538</TotalTime>
  <Words>1599</Words>
  <Application>Microsoft Office PowerPoint</Application>
  <PresentationFormat>On-screen Show (4:3)</PresentationFormat>
  <Paragraphs>395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新細明體</vt:lpstr>
      <vt:lpstr>Arial</vt:lpstr>
      <vt:lpstr>Calibri</vt:lpstr>
      <vt:lpstr>Century Gothic</vt:lpstr>
      <vt:lpstr>Wingdings</vt:lpstr>
      <vt:lpstr>Vapor Trail</vt:lpstr>
      <vt:lpstr>Case2: Fabric &amp; craft store</vt:lpstr>
      <vt:lpstr>Seven Segments</vt:lpstr>
      <vt:lpstr>% Customers v. % Revenue</vt:lpstr>
      <vt:lpstr>Top down kpi</vt:lpstr>
      <vt:lpstr>Segment strategy 1 - Dabbler</vt:lpstr>
      <vt:lpstr>Segment strategy 2 – paper lover</vt:lpstr>
      <vt:lpstr>Segment strategy 3 – needle lover</vt:lpstr>
      <vt:lpstr>Segment strategy 4 – Home decorator</vt:lpstr>
      <vt:lpstr>Segment strategy 5 – Crafter</vt:lpstr>
      <vt:lpstr>Segment strategy 6 –  Sewer &amp; Quilter</vt:lpstr>
      <vt:lpstr>Segment strategy 7 –  Premier</vt:lpstr>
      <vt:lpstr>Test plan</vt:lpstr>
      <vt:lpstr>Revenue increase by segment</vt:lpstr>
      <vt:lpstr>Financial implication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Case1: Footwear store</dc:title>
  <dc:creator>Yu-Min Wang</dc:creator>
  <cp:lastModifiedBy>Windows User</cp:lastModifiedBy>
  <cp:revision>90</cp:revision>
  <cp:lastPrinted>2017-09-22T19:24:02Z</cp:lastPrinted>
  <dcterms:created xsi:type="dcterms:W3CDTF">2017-09-14T19:09:38Z</dcterms:created>
  <dcterms:modified xsi:type="dcterms:W3CDTF">2017-09-22T19:27:01Z</dcterms:modified>
</cp:coreProperties>
</file>